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4DE714-DCCB-46E4-B842-D1C30FCF4AD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3E68C7-700C-46BE-9228-95E42E2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D3B1-01D0-49D8-BD29-2F327F1FCD3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A264-2261-4232-AF63-B910CBCD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A264-2261-4232-AF63-B910CBCDB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A264-2261-4232-AF63-B910CBCDB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8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A264-2261-4232-AF63-B910CBCDB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EA12-FB05-48DB-A000-9EF8C980D00B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9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D26A-9155-4DEE-8C25-9328A3102E5F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A0F1-8F2C-4DB3-9673-964C4177BD70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51E4-C6A2-4F79-B3D9-CA8C7833D5B6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3D5-3334-437C-9257-C52DCC1509DB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7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13-6920-4C50-88FF-E9C30B60121B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7B3-2EA7-4D41-B319-8693A9F210F3}" type="datetime1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04-FD7F-46E5-9137-6E8BA7AFC38E}" type="datetime1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91DC-9C2A-48F0-92E3-296702CE6878}" type="datetime1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24BAA7-0440-41F8-A056-2265E433A71F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3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1B72-B249-4F61-8127-B24B478D80BE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3CD47B-F8BF-41A8-8399-D34C8BBAB6BF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www.NHESGR.com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D43BEA-18CF-4BFD-ABEA-006556641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nhesgr.com/" TargetMode="External"/><Relationship Id="rId7" Type="http://schemas.openxmlformats.org/officeDocument/2006/relationships/hyperlink" Target="mailto:mpacheco@nhesgr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lpaquette@nhesgr.com" TargetMode="External"/><Relationship Id="rId5" Type="http://schemas.openxmlformats.org/officeDocument/2006/relationships/hyperlink" Target="mailto:dquinn@nhesgr.com" TargetMode="External"/><Relationship Id="rId4" Type="http://schemas.openxmlformats.org/officeDocument/2006/relationships/hyperlink" Target="http://www.facebook.com/NHesg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lpaquette@nhesgr.com" TargetMode="External"/><Relationship Id="rId2" Type="http://schemas.openxmlformats.org/officeDocument/2006/relationships/hyperlink" Target="mailto:mpacheco@nhesgr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sgr.mi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USERRA AND EMPLOYER RELATIONS FOR RESERVE COMPONENTS</a:t>
            </a:r>
            <a:endParaRPr lang="en-US" sz="40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68" y="842972"/>
            <a:ext cx="3408276" cy="3482140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87" y="422632"/>
            <a:ext cx="3822356" cy="39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Bosslifts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92" y="2198142"/>
            <a:ext cx="4595784" cy="337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5" y="2198143"/>
            <a:ext cx="4959179" cy="33788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56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Bosslift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02" y="1813312"/>
            <a:ext cx="7861776" cy="41920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33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Keep your unit and employer informed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Know your USERRA rights and responsibilities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Recognize supportive employers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3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8895"/>
            <a:ext cx="10058400" cy="1450757"/>
          </a:xfrm>
        </p:spPr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16" y="1737361"/>
            <a:ext cx="6802294" cy="43339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smtClean="0"/>
              <a:t>www.NHESGR.com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170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70" y="0"/>
            <a:ext cx="4203770" cy="2266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914" y="3026535"/>
            <a:ext cx="10998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Employment Support Program </a:t>
            </a:r>
            <a:r>
              <a:rPr lang="en-US" dirty="0" smtClean="0"/>
              <a:t>provides </a:t>
            </a:r>
            <a:r>
              <a:rPr lang="en-US" dirty="0"/>
              <a:t>comprehensive career readiness to support the </a:t>
            </a:r>
            <a:r>
              <a:rPr lang="en-US" dirty="0" smtClean="0"/>
              <a:t>National Guard by </a:t>
            </a:r>
            <a:r>
              <a:rPr lang="en-US" dirty="0"/>
              <a:t>delivering informative training and assisting with key career preparation activities such as building a resume, performing effective job searches, interviewing and networking. In addition, through a combination of high-tech and high-touch applications,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Employment Support Specialists </a:t>
            </a:r>
            <a:r>
              <a:rPr lang="en-US" dirty="0" smtClean="0"/>
              <a:t>link </a:t>
            </a:r>
            <a:r>
              <a:rPr lang="en-US" dirty="0"/>
              <a:t>Service members with military-friendly employers to promote a faster and more effective career development experience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9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ESGR Contact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hlinkClick r:id="rId3"/>
              </a:rPr>
              <a:t>www.nhesgr.com</a:t>
            </a:r>
            <a:r>
              <a:rPr lang="en-US" sz="2800" dirty="0" smtClean="0"/>
              <a:t>                            </a:t>
            </a:r>
            <a:r>
              <a:rPr lang="en-US" sz="2800" dirty="0" smtClean="0">
                <a:hlinkClick r:id="rId4"/>
              </a:rPr>
              <a:t>www.facebook.com/NHesgr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Chairman David Quinn  603-225-1892</a:t>
            </a:r>
          </a:p>
          <a:p>
            <a:pPr marL="292608" lvl="1" indent="0">
              <a:buNone/>
            </a:pPr>
            <a:r>
              <a:rPr lang="en-US" sz="2600" dirty="0" smtClean="0">
                <a:hlinkClick r:id="rId5"/>
              </a:rPr>
              <a:t>dquinn@nhesgr.com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Volunteer Support Technician   603-225-1892</a:t>
            </a:r>
          </a:p>
          <a:p>
            <a:pPr marL="292608" lvl="1" indent="0">
              <a:buNone/>
            </a:pPr>
            <a:r>
              <a:rPr lang="en-US" sz="2600" dirty="0" smtClean="0">
                <a:hlinkClick r:id="rId6"/>
              </a:rPr>
              <a:t>mlpaquette@nhesgr.com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Employment Support Program  603-225-1342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hlinkClick r:id="rId7"/>
              </a:rPr>
              <a:t>mpacheco@nhesgr.com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56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71542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USERRA – Uniformed Services Employment and Reemployment Rights Act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(Title 38, USC)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Applies to all members of the uniformed services in a federally funded duty status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Provides employment and reemployment rights and prohibits workplace discrimination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362833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2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Hold position of employment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Leave for purposes of military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Provide prior notice to employer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Serve under honorable conditions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Return to work in a timely manner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5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Reemployment Time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0619" y="1845735"/>
            <a:ext cx="4937760" cy="402336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Service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– 30 Days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31 to 180 Days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181 + Days	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Requirement</a:t>
            </a:r>
          </a:p>
          <a:p>
            <a:r>
              <a:rPr lang="en-US" sz="2800" dirty="0" smtClean="0"/>
              <a:t>Report Next Work Day</a:t>
            </a:r>
          </a:p>
          <a:p>
            <a:endParaRPr lang="en-US" sz="2800" dirty="0"/>
          </a:p>
          <a:p>
            <a:r>
              <a:rPr lang="en-US" sz="2800" dirty="0" smtClean="0"/>
              <a:t>Apply within 14 Days</a:t>
            </a:r>
          </a:p>
          <a:p>
            <a:endParaRPr lang="en-US" sz="2800" dirty="0"/>
          </a:p>
          <a:p>
            <a:r>
              <a:rPr lang="en-US" sz="2800" dirty="0" smtClean="0"/>
              <a:t>Apply within 90 Days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7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Prompt Reinstatement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Accumulation of seniority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Protection against discharge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Immediate reinstatement of health insurance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Training and retraining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Against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Applies to past and current members and those who apply to be a member of the uniformed services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Includes discrimination against employment, reemployment, termination, promotion and benefits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Burden of proof is on the employer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Maximum period of military service can serve with continued coverage under USERRA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Applies for each employer – get a new employer, get a new 5 year limit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Numerous exemptions including;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Required training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All involuntary service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Some voluntary service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4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Resolve an Employer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15" y="1737359"/>
            <a:ext cx="10058400" cy="449868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Inform your Chain of Command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Contact NH ESGR Fulltime Staff</a:t>
            </a:r>
          </a:p>
          <a:p>
            <a:pPr marL="806958" lvl="1" indent="-514350"/>
            <a:r>
              <a:rPr lang="en-US" sz="2600" dirty="0" smtClean="0"/>
              <a:t>Michael Pacheco 603-225-1342 </a:t>
            </a:r>
            <a:r>
              <a:rPr lang="en-US" sz="2600" dirty="0" smtClean="0">
                <a:hlinkClick r:id="rId2"/>
              </a:rPr>
              <a:t>mpacheco@nhesgr.com</a:t>
            </a:r>
            <a:r>
              <a:rPr lang="en-US" sz="2600" dirty="0" smtClean="0"/>
              <a:t> </a:t>
            </a:r>
          </a:p>
          <a:p>
            <a:pPr marL="806958" lvl="1" indent="-514350"/>
            <a:r>
              <a:rPr lang="en-US" sz="2600" dirty="0" smtClean="0"/>
              <a:t>Mary Lou Paquette 603-225-1892 </a:t>
            </a:r>
            <a:r>
              <a:rPr lang="en-US" sz="2600" dirty="0" smtClean="0">
                <a:hlinkClick r:id="rId3"/>
              </a:rPr>
              <a:t>mlpaquette@nhesgr.com</a:t>
            </a:r>
            <a:r>
              <a:rPr lang="en-US" sz="2600" dirty="0" smtClean="0"/>
              <a:t> </a:t>
            </a:r>
          </a:p>
          <a:p>
            <a:pPr marL="806958" lvl="1" indent="-514350"/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Contact DOL (US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Labor Vets) 603-225-1424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Arrange for Private Counsel (personal cost)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80" y="5305168"/>
            <a:ext cx="918603" cy="93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 smtClean="0"/>
              <a:t>www.NHESGR.com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78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Recognize Your Employer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Nominate your employer for a Patriot Award on-line at: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hlinkClick r:id="rId2"/>
              </a:rPr>
              <a:t>www.esgr.mil</a:t>
            </a:r>
            <a:r>
              <a:rPr lang="en-US" sz="26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Other awards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 Above and Beyond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Pro Patria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Secretary of Defense Freedom Award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29" y="2364305"/>
            <a:ext cx="4172421" cy="336922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www.NHESGR.com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81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411</Words>
  <Application>Microsoft Office PowerPoint</Application>
  <PresentationFormat>Widescreen</PresentationFormat>
  <Paragraphs>101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PowerPoint Presentation</vt:lpstr>
      <vt:lpstr>USERRA</vt:lpstr>
      <vt:lpstr>Your Requirements</vt:lpstr>
      <vt:lpstr>Reemployment Time Schedule</vt:lpstr>
      <vt:lpstr>Your Rights</vt:lpstr>
      <vt:lpstr>Protection Against Discrimination</vt:lpstr>
      <vt:lpstr>Five Year Limit</vt:lpstr>
      <vt:lpstr>How to Resolve an Employer Issue</vt:lpstr>
      <vt:lpstr>How to Recognize Your Employer</vt:lpstr>
      <vt:lpstr>Bosslifts</vt:lpstr>
      <vt:lpstr>Bosslift</vt:lpstr>
      <vt:lpstr>Your Role</vt:lpstr>
      <vt:lpstr>Social Media</vt:lpstr>
      <vt:lpstr>PowerPoint Presentation</vt:lpstr>
      <vt:lpstr>NH ESGR Contact Information: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Paquette, Mary Lou CIV NGNH</dc:creator>
  <cp:lastModifiedBy>mike Pacheco</cp:lastModifiedBy>
  <cp:revision>14</cp:revision>
  <cp:lastPrinted>2016-10-11T19:57:17Z</cp:lastPrinted>
  <dcterms:created xsi:type="dcterms:W3CDTF">2016-10-11T19:12:23Z</dcterms:created>
  <dcterms:modified xsi:type="dcterms:W3CDTF">2016-10-12T17:53:09Z</dcterms:modified>
</cp:coreProperties>
</file>